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71" r:id="rId10"/>
    <p:sldId id="272" r:id="rId11"/>
    <p:sldId id="273" r:id="rId12"/>
    <p:sldId id="262" r:id="rId13"/>
    <p:sldId id="265" r:id="rId14"/>
    <p:sldId id="266" r:id="rId15"/>
    <p:sldId id="267" r:id="rId16"/>
    <p:sldId id="268" r:id="rId17"/>
    <p:sldId id="269" r:id="rId18"/>
    <p:sldId id="27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33"/>
    <a:srgbClr val="E8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2000" b="1" dirty="0">
                <a:solidFill>
                  <a:srgbClr val="333333"/>
                </a:solidFill>
              </a:rPr>
              <a:t>Partidas con escudos masculinos:356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Partidas con escudos masculinos:356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19-49E3-81AC-2410A6424E2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19-49E3-81AC-2410A6424E2E}"/>
              </c:ext>
            </c:extLst>
          </c:dPt>
          <c:dLbls>
            <c:dLbl>
              <c:idx val="0"/>
              <c:layout>
                <c:manualLayout>
                  <c:x val="8.0045233336760099E-2"/>
                  <c:y val="-2.130823434596378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5251534-B084-4E5B-A125-4F7249F60A07}" type="VALUE">
                      <a:rPr lang="en-US" sz="2000" b="1"/>
                      <a:pPr>
                        <a:defRPr sz="2000"/>
                      </a:pPr>
                      <a:t>[VALOR]</a:t>
                    </a:fld>
                    <a:r>
                      <a:rPr lang="en-US" sz="2000" b="1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C19-49E3-81AC-2410A6424E2E}"/>
                </c:ext>
              </c:extLst>
            </c:dLbl>
            <c:dLbl>
              <c:idx val="1"/>
              <c:layout>
                <c:manualLayout>
                  <c:x val="-3.6675245202670091E-2"/>
                  <c:y val="1.367887615830059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34D534B-9C18-4906-93D1-8FC2417416DD}" type="VALUE">
                      <a:rPr lang="en-US" sz="2000" b="1"/>
                      <a:pPr>
                        <a:defRPr sz="2000"/>
                      </a:pPr>
                      <a:t>[VALOR]</a:t>
                    </a:fld>
                    <a:r>
                      <a:rPr lang="en-US" sz="2000" b="1"/>
                      <a:t>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C19-49E3-81AC-2410A6424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Victorias </c:v>
                </c:pt>
                <c:pt idx="1">
                  <c:v>Derrotas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76.400000000000006</c:v>
                </c:pt>
                <c:pt idx="1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19-49E3-81AC-2410A6424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333333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err="1">
                <a:solidFill>
                  <a:srgbClr val="333333"/>
                </a:solidFill>
              </a:rPr>
              <a:t>Partidas</a:t>
            </a:r>
            <a:r>
              <a:rPr lang="en-US" sz="2000" b="1" dirty="0">
                <a:solidFill>
                  <a:srgbClr val="333333"/>
                </a:solidFill>
              </a:rPr>
              <a:t> con escudos </a:t>
            </a:r>
            <a:r>
              <a:rPr lang="en-US" sz="2000" b="1" dirty="0" err="1">
                <a:solidFill>
                  <a:srgbClr val="333333"/>
                </a:solidFill>
              </a:rPr>
              <a:t>femeninos</a:t>
            </a:r>
            <a:r>
              <a:rPr lang="en-US" sz="2000" b="1" dirty="0">
                <a:solidFill>
                  <a:srgbClr val="333333"/>
                </a:solidFill>
              </a:rPr>
              <a:t>: 50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Partidas con escudos femeninos: 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02-47EA-A6A8-1A92A8CE12F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02-47EA-A6A8-1A92A8CE12FF}"/>
              </c:ext>
            </c:extLst>
          </c:dPt>
          <c:dLbls>
            <c:dLbl>
              <c:idx val="0"/>
              <c:layout>
                <c:manualLayout>
                  <c:x val="8.0045233336760099E-2"/>
                  <c:y val="-2.130823434596378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5251534-B084-4E5B-A125-4F7249F60A07}" type="VALUE">
                      <a:rPr lang="en-US" sz="2000" b="1"/>
                      <a:pPr>
                        <a:defRPr sz="2000"/>
                      </a:pPr>
                      <a:t>[VALOR]</a:t>
                    </a:fld>
                    <a:endParaRPr lang="es-E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A02-47EA-A6A8-1A92A8CE12FF}"/>
                </c:ext>
              </c:extLst>
            </c:dLbl>
            <c:dLbl>
              <c:idx val="1"/>
              <c:layout>
                <c:manualLayout>
                  <c:x val="-3.6675245202670091E-2"/>
                  <c:y val="1.367887615830059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34D534B-9C18-4906-93D1-8FC2417416DD}" type="VALUE">
                      <a:rPr lang="en-US" sz="2000" b="1"/>
                      <a:pPr>
                        <a:defRPr sz="2000"/>
                      </a:pPr>
                      <a:t>[VALOR]</a:t>
                    </a:fld>
                    <a:endParaRPr lang="es-E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A02-47EA-A6A8-1A92A8CE12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Victorias </c:v>
                </c:pt>
                <c:pt idx="1">
                  <c:v>Derrotas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02-47EA-A6A8-1A92A8CE1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333333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2000" b="1" dirty="0">
                <a:solidFill>
                  <a:srgbClr val="333333"/>
                </a:solidFill>
              </a:rPr>
              <a:t>Partidas con escudos masculinos:356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333333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err="1">
                <a:solidFill>
                  <a:srgbClr val="333333"/>
                </a:solidFill>
              </a:rPr>
              <a:t>Partidas</a:t>
            </a:r>
            <a:r>
              <a:rPr lang="en-US" sz="2000" b="1" dirty="0">
                <a:solidFill>
                  <a:srgbClr val="333333"/>
                </a:solidFill>
              </a:rPr>
              <a:t> con escudos </a:t>
            </a:r>
            <a:r>
              <a:rPr lang="en-US" sz="2000" b="1" dirty="0" err="1">
                <a:solidFill>
                  <a:srgbClr val="333333"/>
                </a:solidFill>
              </a:rPr>
              <a:t>femeninos</a:t>
            </a:r>
            <a:r>
              <a:rPr lang="en-US" sz="2000" b="1" dirty="0">
                <a:solidFill>
                  <a:srgbClr val="333333"/>
                </a:solidFill>
              </a:rPr>
              <a:t>: 50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333333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rgbClr val="333333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Partidas con escudos que incluyen el nombre: 255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C8-41E7-8964-C9A4577E97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C8-41E7-8964-C9A4577E9755}"/>
              </c:ext>
            </c:extLst>
          </c:dPt>
          <c:dLbls>
            <c:dLbl>
              <c:idx val="0"/>
              <c:layout>
                <c:manualLayout>
                  <c:x val="8.0045233336760099E-2"/>
                  <c:y val="-2.130823434596378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5251534-B084-4E5B-A125-4F7249F60A07}" type="VALUE">
                      <a:rPr lang="en-US" sz="2000" b="1"/>
                      <a:pPr>
                        <a:defRPr sz="2000"/>
                      </a:pPr>
                      <a:t>[VALOR]</a:t>
                    </a:fld>
                    <a:endParaRPr lang="es-E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FC8-41E7-8964-C9A4577E9755}"/>
                </c:ext>
              </c:extLst>
            </c:dLbl>
            <c:dLbl>
              <c:idx val="1"/>
              <c:layout>
                <c:manualLayout>
                  <c:x val="-3.6675245202670091E-2"/>
                  <c:y val="1.367887615830059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34D534B-9C18-4906-93D1-8FC2417416DD}" type="VALUE">
                      <a:rPr lang="en-US" sz="2000" b="1"/>
                      <a:pPr>
                        <a:defRPr sz="2000"/>
                      </a:pPr>
                      <a:t>[VALOR]</a:t>
                    </a:fld>
                    <a:r>
                      <a:rPr lang="en-US" sz="2000" b="1" dirty="0"/>
                      <a:t> 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FC8-41E7-8964-C9A4577E97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Victorias </c:v>
                </c:pt>
                <c:pt idx="1">
                  <c:v>Derrotas</c:v>
                </c:pt>
              </c:strCache>
            </c:strRef>
          </c:cat>
          <c:val>
            <c:numRef>
              <c:f>Hoja1!$B$2:$B$3</c:f>
              <c:numCache>
                <c:formatCode>0.00%</c:formatCode>
                <c:ptCount val="2"/>
                <c:pt idx="0">
                  <c:v>0.78400000000000003</c:v>
                </c:pt>
                <c:pt idx="1">
                  <c:v>0.216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C8-41E7-8964-C9A4577E97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333333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rgbClr val="333333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Partidas con escudos que no incluyen el nombre: 151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DB-4BFB-98A9-7B8E80DAEC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DB-4BFB-98A9-7B8E80DAECB0}"/>
              </c:ext>
            </c:extLst>
          </c:dPt>
          <c:dLbls>
            <c:dLbl>
              <c:idx val="0"/>
              <c:layout>
                <c:manualLayout>
                  <c:x val="8.0045233336760099E-2"/>
                  <c:y val="-2.130823434596378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5251534-B084-4E5B-A125-4F7249F60A07}" type="VALUE">
                      <a:rPr lang="en-US" sz="2000" b="1"/>
                      <a:pPr>
                        <a:defRPr sz="2000"/>
                      </a:pPr>
                      <a:t>[VALOR]</a:t>
                    </a:fld>
                    <a:endParaRPr lang="es-E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DB-4BFB-98A9-7B8E80DAECB0}"/>
                </c:ext>
              </c:extLst>
            </c:dLbl>
            <c:dLbl>
              <c:idx val="1"/>
              <c:layout>
                <c:manualLayout>
                  <c:x val="-3.6675245202670091E-2"/>
                  <c:y val="1.367887615830059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34D534B-9C18-4906-93D1-8FC2417416DD}" type="VALUE">
                      <a:rPr lang="en-US" sz="2000" b="1"/>
                      <a:pPr>
                        <a:defRPr sz="2000"/>
                      </a:pPr>
                      <a:t>[VALOR]</a:t>
                    </a:fld>
                    <a:endParaRPr lang="es-E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7DB-4BFB-98A9-7B8E80DAEC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Victorias </c:v>
                </c:pt>
                <c:pt idx="1">
                  <c:v>Derrotas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0.66200000000000003</c:v>
                </c:pt>
                <c:pt idx="1">
                  <c:v>0.33800000000000002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DB-4BFB-98A9-7B8E80DAEC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rgbClr val="333333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506FE-8DC3-4DD4-A1F5-1B7D17C444F7}" type="datetimeFigureOut">
              <a:rPr lang="es-ES" smtClean="0"/>
              <a:t>13/06/2024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C8471-6855-404A-9035-ABA905E105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7854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C8471-6855-404A-9035-ABA905E1053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5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BA897-DAD4-B5DD-7D7E-13770545F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5BC0D0-523C-A05A-65C4-1DB014D01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240C8E-090E-C776-BC48-077F4BEF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C3FC-D4B9-4589-880C-236783F92EA1}" type="datetime1">
              <a:rPr lang="es-ES" smtClean="0"/>
              <a:t>13/06/2024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995D82-4B0F-0446-44FD-91BCBE49A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CDC56A-6BC0-7B84-B7DD-6B9D867D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808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50D8D-D5BE-411C-6957-54B6C972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914124-6CF0-025F-0E5B-9D43A944C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24360F-861E-28DA-5CBD-465422DB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E6AE-DE0D-4E53-AE99-BEAEBBA2CB4B}" type="datetime1">
              <a:rPr lang="es-ES" smtClean="0"/>
              <a:t>13/06/2024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1659D0-B6C8-2A27-D257-528E467C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146B0E-E66D-0C00-9443-037EC2F9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989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6ABE89-1AEB-BCF4-EB9C-05578B64E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B65AA4-0E1A-54B5-D4FC-C4FEDAAE5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5CFC7C-F64D-5AF9-860F-81F6BAC3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C578-07EA-444D-83F3-7317623888B3}" type="datetime1">
              <a:rPr lang="es-ES" smtClean="0"/>
              <a:t>13/06/2024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2A290B-9490-EFFD-18BF-5E8BF66F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37A3E3-1FFB-314E-13C5-B603A8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545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D7B26-2A28-C577-94E2-84B9C8315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26BDB5-7955-5971-D043-D4E11C169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3811A4-0BAE-A0AC-5869-7A9EB45B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2C33-D5C8-49B9-A1BE-D62F02810CA2}" type="datetime1">
              <a:rPr lang="es-ES" smtClean="0"/>
              <a:t>13/06/2024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FFB926-51C4-5F69-638D-458D90EC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25F66E-DC3A-04D7-47B0-44F3CE7F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23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E03EE-E823-5510-2D6A-F518DE4D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823E7B-49C6-BD1F-9642-C8464BFC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CD34D3-1302-0FE1-F9C5-43F14D26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A327-9EE7-4FEE-A89C-95736B50FAD7}" type="datetime1">
              <a:rPr lang="es-ES" smtClean="0"/>
              <a:t>13/06/2024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D5A10C-5512-14E7-56F8-5C43492C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73BB05-4980-FF97-98DF-04C8C457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934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65440-2F6C-63AC-008B-D48616CA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9B9758-A5F2-87E5-0A67-9A8A8A53B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5C7183-9702-3F79-3FA7-A692F858A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49B73A-364F-46A7-1AE0-E086D76F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89F4C-933E-4212-883C-244523B60322}" type="datetime1">
              <a:rPr lang="es-ES" smtClean="0"/>
              <a:t>13/06/2024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4A4916-8DEF-F05B-2B0E-F61DEE194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B98293-34E6-8408-E78E-17D225FF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43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05BBA-6B0C-4A70-45C1-459D5581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1A1302-B729-F4DC-F66D-BAE8E220C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6083B5-991E-6F8D-14F5-91BA64A4F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75EF45D-53DF-779C-5549-3ACA92C85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9E239A-C05B-8C8F-5325-1E3098D32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14CBC1-F26E-1522-2D27-255D0D35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D3FE1-1551-4FDD-A419-81458D4304E8}" type="datetime1">
              <a:rPr lang="es-ES" smtClean="0"/>
              <a:t>13/06/2024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E506-F3C4-BBEE-FD75-1008891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0567245-9865-1A29-1A44-7DDB4B66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907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C68D0-8F7B-C480-B50F-6D89D6C2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3BDAC-AEEB-D4A6-A88D-1B315137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1066-20E6-40F7-8DB2-B8448503EEAC}" type="datetime1">
              <a:rPr lang="es-ES" smtClean="0"/>
              <a:t>13/06/2024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D3D603-D9FB-3346-89BC-B4B75DFA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0ACF4D5-885D-9FF0-500D-9C3283CF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26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B3B460-A858-D512-22D5-4CCF4AFC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2B64-DDEC-4802-9F40-E34B3A020386}" type="datetime1">
              <a:rPr lang="es-ES" smtClean="0"/>
              <a:t>13/06/2024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009077-EAD6-91B0-89AC-21F2E6BB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3F07F8-0B5C-4A2B-18D6-7D532611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552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9AC7B-85DF-24CD-A23E-12A21673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045876-E7D5-F9E7-DC5D-FC1496D1B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CD19C9-DBD8-C90B-CE41-A68513989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3EE3BF-8C15-F512-003B-50AD8B62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1604-E334-40EE-9F82-FFA1B9BF258E}" type="datetime1">
              <a:rPr lang="es-ES" smtClean="0"/>
              <a:t>13/06/2024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F16580-549F-C06D-32E6-FF906F7E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E3572E-E36D-13A1-2009-F484BCDC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927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80530-612C-BC14-D965-6EE05CD0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B517040-CE80-7972-7210-8510477E6B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B2B394-127A-2A7E-1B1A-05555F579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ECC78B-7D1E-DBD0-897A-0F5D0B2DE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9FEB8-547E-44C7-B178-F863CC83B0D6}" type="datetime1">
              <a:rPr lang="es-ES" smtClean="0"/>
              <a:t>13/06/2024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6CE029-F5E0-2C04-2402-F1B4E132E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B3A244-7E98-218F-F37E-98C75AD4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338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2397E5-46E4-8928-C161-61ADDC0A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CACAE6-C77F-A037-8751-A17E4DB26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BD3F0C-57AB-2F9A-E968-2F9ECAD9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F9468F-9295-4AA4-BC55-5E19A5A04138}" type="datetime1">
              <a:rPr lang="es-ES" smtClean="0"/>
              <a:t>13/06/2024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1999F-36EC-8AF2-7192-080259787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AB938-A277-44FC-AB62-B5F047B04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68CD7-CE93-46FE-9907-0D0FAEC2FA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5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upes.es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upes.es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88A16E-DEDD-95A3-FE1C-17767961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30" y="346643"/>
            <a:ext cx="7500938" cy="61647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765A548-0FC0-CE8C-1A47-BB63E8DF8B1A}"/>
              </a:ext>
            </a:extLst>
          </p:cNvPr>
          <p:cNvSpPr txBox="1"/>
          <p:nvPr/>
        </p:nvSpPr>
        <p:spPr>
          <a:xfrm>
            <a:off x="8792368" y="2974192"/>
            <a:ext cx="2457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333333"/>
                </a:solidFill>
              </a:rPr>
              <a:t>Trabajo realizado por:</a:t>
            </a:r>
          </a:p>
          <a:p>
            <a:pPr algn="ctr"/>
            <a:r>
              <a:rPr lang="es-ES" sz="2000" b="1" dirty="0">
                <a:solidFill>
                  <a:srgbClr val="333333"/>
                </a:solidFill>
              </a:rPr>
              <a:t>Juan Jesús Campos Garrido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541606-DAF5-BB96-D4EE-D6D7284FA57E}"/>
              </a:ext>
            </a:extLst>
          </p:cNvPr>
          <p:cNvSpPr txBox="1"/>
          <p:nvPr/>
        </p:nvSpPr>
        <p:spPr>
          <a:xfrm>
            <a:off x="758030" y="2305614"/>
            <a:ext cx="28932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333333"/>
                </a:solidFill>
              </a:rPr>
              <a:t>Trabajo fin de Grado</a:t>
            </a:r>
          </a:p>
          <a:p>
            <a:pPr algn="ctr"/>
            <a:endParaRPr lang="es-ES" sz="2000" b="1" dirty="0">
              <a:solidFill>
                <a:srgbClr val="333333"/>
              </a:solidFill>
            </a:endParaRPr>
          </a:p>
          <a:p>
            <a:pPr algn="ctr"/>
            <a:r>
              <a:rPr lang="es-ES" sz="2000" b="1" dirty="0">
                <a:solidFill>
                  <a:srgbClr val="333333"/>
                </a:solidFill>
              </a:rPr>
              <a:t>Con Un Pedacito Es Suficiente</a:t>
            </a:r>
          </a:p>
          <a:p>
            <a:pPr algn="ctr"/>
            <a:endParaRPr lang="es-ES" sz="2000" b="1" dirty="0">
              <a:solidFill>
                <a:srgbClr val="333333"/>
              </a:solidFill>
            </a:endParaRPr>
          </a:p>
          <a:p>
            <a:pPr algn="ctr"/>
            <a:r>
              <a:rPr lang="es-ES" sz="2000" b="1" dirty="0">
                <a:solidFill>
                  <a:srgbClr val="333333"/>
                </a:solidFill>
              </a:rPr>
              <a:t>Ingeniería informática – Ingeniería del software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378EEEA-AAE2-125D-9CEC-A5804D8F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0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1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473333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64542A-E8D1-F55A-D7D5-403BAA0F6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46" y="1401288"/>
            <a:ext cx="10214370" cy="5042280"/>
          </a:xfrm>
          <a:prstGeom prst="rect">
            <a:avLst/>
          </a:prstGeom>
        </p:spPr>
      </p:pic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A196D6A6-CAB4-7C9B-1B07-2521B441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10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9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8122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APLICACIÓN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545AFDF-4EDA-ABB4-CF9A-95BD55ACF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655" y="296466"/>
            <a:ext cx="3074525" cy="6265068"/>
          </a:xfrm>
          <a:prstGeom prst="rect">
            <a:avLst/>
          </a:prstGeom>
          <a:solidFill>
            <a:srgbClr val="E8E8E9"/>
          </a:solidFill>
          <a:ln>
            <a:solidFill>
              <a:srgbClr val="E8E8E9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B69428-D777-1DAC-885F-16725B6CF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3" t="590" r="2452"/>
          <a:stretch/>
        </p:blipFill>
        <p:spPr>
          <a:xfrm>
            <a:off x="5858700" y="802785"/>
            <a:ext cx="2775014" cy="474299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E722B5B-0D11-3401-10E0-903EF10E72A7}"/>
              </a:ext>
            </a:extLst>
          </p:cNvPr>
          <p:cNvSpPr txBox="1"/>
          <p:nvPr/>
        </p:nvSpPr>
        <p:spPr>
          <a:xfrm>
            <a:off x="6569075" y="5667376"/>
            <a:ext cx="1541462" cy="200055"/>
          </a:xfrm>
          <a:prstGeom prst="rect">
            <a:avLst/>
          </a:prstGeom>
          <a:solidFill>
            <a:srgbClr val="E8E8E9"/>
          </a:solidFill>
          <a:ln>
            <a:solidFill>
              <a:srgbClr val="E8E8E9"/>
            </a:solidFill>
          </a:ln>
        </p:spPr>
        <p:txBody>
          <a:bodyPr wrap="square" rtlCol="0">
            <a:spAutoFit/>
          </a:bodyPr>
          <a:lstStyle/>
          <a:p>
            <a:r>
              <a:rPr lang="es-ES" sz="700" dirty="0"/>
              <a:t>http://CUPES.es</a:t>
            </a: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57C62850-6DD4-57E8-5AF2-4235DC61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11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6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 ENCONTRADOS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F4A5B6DA-2F6A-2C2E-D0C6-3F9902F0E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41" y="2042077"/>
            <a:ext cx="4317915" cy="43179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44E1B14-844D-8DE4-D100-BB7BB9AF6CC6}"/>
              </a:ext>
            </a:extLst>
          </p:cNvPr>
          <p:cNvSpPr txBox="1"/>
          <p:nvPr/>
        </p:nvSpPr>
        <p:spPr>
          <a:xfrm>
            <a:off x="9181254" y="2243958"/>
            <a:ext cx="192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333333"/>
                </a:solidFill>
              </a:rPr>
              <a:t>Aporta información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B1CD92B-7227-3FC3-A667-51CCD8AD401A}"/>
              </a:ext>
            </a:extLst>
          </p:cNvPr>
          <p:cNvSpPr txBox="1"/>
          <p:nvPr/>
        </p:nvSpPr>
        <p:spPr>
          <a:xfrm>
            <a:off x="808348" y="4626887"/>
            <a:ext cx="2624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333333"/>
                </a:solidFill>
              </a:rPr>
              <a:t>No aporta información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BDC8B12-C779-9689-4642-736633F5BD06}"/>
              </a:ext>
            </a:extLst>
          </p:cNvPr>
          <p:cNvCxnSpPr>
            <a:cxnSpLocks/>
          </p:cNvCxnSpPr>
          <p:nvPr/>
        </p:nvCxnSpPr>
        <p:spPr>
          <a:xfrm flipV="1">
            <a:off x="2668363" y="4827319"/>
            <a:ext cx="1636442" cy="215067"/>
          </a:xfrm>
          <a:prstGeom prst="straightConnector1">
            <a:avLst/>
          </a:prstGeom>
          <a:ln w="57150">
            <a:solidFill>
              <a:srgbClr val="3333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797E045-32E0-8E78-55AA-533A934FF35E}"/>
              </a:ext>
            </a:extLst>
          </p:cNvPr>
          <p:cNvCxnSpPr>
            <a:cxnSpLocks/>
          </p:cNvCxnSpPr>
          <p:nvPr/>
        </p:nvCxnSpPr>
        <p:spPr>
          <a:xfrm flipH="1" flipV="1">
            <a:off x="6798623" y="2493818"/>
            <a:ext cx="2333502" cy="83127"/>
          </a:xfrm>
          <a:prstGeom prst="straightConnector1">
            <a:avLst/>
          </a:prstGeom>
          <a:ln w="57150">
            <a:solidFill>
              <a:srgbClr val="3333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E63396E7-702B-058E-08C7-5AF3DD73D726}"/>
              </a:ext>
            </a:extLst>
          </p:cNvPr>
          <p:cNvSpPr txBox="1"/>
          <p:nvPr/>
        </p:nvSpPr>
        <p:spPr>
          <a:xfrm>
            <a:off x="941784" y="1399848"/>
            <a:ext cx="5945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33333"/>
                </a:solidFill>
              </a:rPr>
              <a:t>Selección de pedazos</a:t>
            </a:r>
            <a:endParaRPr lang="es-ES" sz="3200" b="1" dirty="0">
              <a:solidFill>
                <a:srgbClr val="333333"/>
              </a:solidFill>
            </a:endParaRPr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33803637-2432-24F1-F1F4-8BADCA36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12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135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 ENCONTRADOS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26B57F-5A86-9389-E32C-427500F58861}"/>
              </a:ext>
            </a:extLst>
          </p:cNvPr>
          <p:cNvSpPr txBox="1"/>
          <p:nvPr/>
        </p:nvSpPr>
        <p:spPr>
          <a:xfrm>
            <a:off x="1027216" y="1591294"/>
            <a:ext cx="1008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</a:rPr>
              <a:t>Despliegue de la aplicación</a:t>
            </a: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EACB666E-0EE1-31E5-C0F7-FFA1009DE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40" y="2114514"/>
            <a:ext cx="1734787" cy="1734787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549AFA17-D1A4-0D75-DCF5-48C880CCC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158" y="2405953"/>
            <a:ext cx="1923602" cy="1151907"/>
          </a:xfrm>
          <a:prstGeom prst="rect">
            <a:avLst/>
          </a:prstGeom>
        </p:spPr>
      </p:pic>
      <p:pic>
        <p:nvPicPr>
          <p:cNvPr id="10" name="Imagen 9" descr="Un letrero de color blanco&#10;&#10;Descripción generada automáticamente con confianza baja">
            <a:extLst>
              <a:ext uri="{FF2B5EF4-FFF2-40B4-BE49-F238E27FC236}">
                <a16:creationId xmlns:a16="http://schemas.microsoft.com/office/drawing/2014/main" id="{2F32BCDE-F251-4839-8F0D-E3B2FCCE8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01" y="2236549"/>
            <a:ext cx="1400983" cy="1400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DD4B432-5257-6980-DDAA-DE4F8ED6DA5F}"/>
              </a:ext>
            </a:extLst>
          </p:cNvPr>
          <p:cNvSpPr txBox="1"/>
          <p:nvPr/>
        </p:nvSpPr>
        <p:spPr>
          <a:xfrm>
            <a:off x="1907257" y="3637532"/>
            <a:ext cx="313508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solidFill>
                  <a:srgbClr val="333333"/>
                </a:solidFill>
              </a:rPr>
              <a:t>Ventajas: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333333"/>
                </a:solidFill>
              </a:rPr>
              <a:t>Automatizado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333333"/>
                </a:solidFill>
              </a:rPr>
              <a:t>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333333"/>
                </a:solidFill>
              </a:rPr>
              <a:t>Dominio gratuito</a:t>
            </a:r>
          </a:p>
          <a:p>
            <a:endParaRPr lang="es-ES" sz="2200" dirty="0">
              <a:solidFill>
                <a:srgbClr val="333333"/>
              </a:solidFill>
            </a:endParaRPr>
          </a:p>
          <a:p>
            <a:r>
              <a:rPr lang="es-ES" sz="2200" b="1" dirty="0">
                <a:solidFill>
                  <a:srgbClr val="333333"/>
                </a:solidFill>
              </a:rPr>
              <a:t>Desventajas: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333333"/>
                </a:solidFill>
              </a:rPr>
              <a:t>Mal rendimiento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333333"/>
                </a:solidFill>
              </a:rPr>
              <a:t>No configurable</a:t>
            </a: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60958E0-7950-8383-C408-AA152C5865EB}"/>
              </a:ext>
            </a:extLst>
          </p:cNvPr>
          <p:cNvSpPr txBox="1"/>
          <p:nvPr/>
        </p:nvSpPr>
        <p:spPr>
          <a:xfrm>
            <a:off x="7731631" y="3637532"/>
            <a:ext cx="33757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solidFill>
                  <a:srgbClr val="333333"/>
                </a:solidFill>
              </a:rPr>
              <a:t>Ventajas: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333333"/>
                </a:solidFill>
              </a:rPr>
              <a:t>Configurable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333333"/>
                </a:solidFill>
              </a:rPr>
              <a:t>Mayores capacidades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333333"/>
                </a:solidFill>
              </a:rPr>
              <a:t>Buen rendimiento</a:t>
            </a:r>
          </a:p>
          <a:p>
            <a:endParaRPr lang="es-ES" sz="2200" dirty="0">
              <a:solidFill>
                <a:srgbClr val="333333"/>
              </a:solidFill>
            </a:endParaRPr>
          </a:p>
          <a:p>
            <a:r>
              <a:rPr lang="es-ES" sz="2200" b="1" dirty="0">
                <a:solidFill>
                  <a:srgbClr val="333333"/>
                </a:solidFill>
              </a:rPr>
              <a:t>Desventajas: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333333"/>
                </a:solidFill>
              </a:rPr>
              <a:t>No hay dominio, solo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333333"/>
                </a:solidFill>
              </a:rPr>
              <a:t>HTTP</a:t>
            </a: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1A41FAC0-8FC5-2C30-BB0C-2A00B316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13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2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RESULTADOS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3790EC-7FB0-D4A4-6F2B-DE4E761E6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694" y="1461850"/>
            <a:ext cx="6736612" cy="4918280"/>
          </a:xfrm>
          <a:prstGeom prst="rect">
            <a:avLst/>
          </a:prstGeom>
        </p:spPr>
      </p:pic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357CC1FD-4958-BC13-C941-06BCAAB2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14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4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26B57F-5A86-9389-E32C-427500F58861}"/>
              </a:ext>
            </a:extLst>
          </p:cNvPr>
          <p:cNvSpPr txBox="1"/>
          <p:nvPr/>
        </p:nvSpPr>
        <p:spPr>
          <a:xfrm>
            <a:off x="1027216" y="1591294"/>
            <a:ext cx="1008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</a:rPr>
              <a:t>Conclusiones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48EFFBC-4426-8B0E-5ADB-0BE1616D2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804325"/>
              </p:ext>
            </p:extLst>
          </p:nvPr>
        </p:nvGraphicFramePr>
        <p:xfrm>
          <a:off x="609600" y="2051077"/>
          <a:ext cx="5584031" cy="4578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0E77B61A-F2E9-D665-0ADF-4AF0C47DC5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6679915"/>
              </p:ext>
            </p:extLst>
          </p:nvPr>
        </p:nvGraphicFramePr>
        <p:xfrm>
          <a:off x="5760839" y="2051076"/>
          <a:ext cx="5764117" cy="4578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B6663F5C-0168-FA8D-E260-859CBC68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15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7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26B57F-5A86-9389-E32C-427500F58861}"/>
              </a:ext>
            </a:extLst>
          </p:cNvPr>
          <p:cNvSpPr txBox="1"/>
          <p:nvPr/>
        </p:nvSpPr>
        <p:spPr>
          <a:xfrm>
            <a:off x="1027216" y="1591294"/>
            <a:ext cx="1008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>
                <a:solidFill>
                  <a:srgbClr val="333333"/>
                </a:solidFill>
              </a:rPr>
              <a:t>Conclusiones</a:t>
            </a:r>
            <a:endParaRPr lang="es-ES" sz="2800" b="1" dirty="0">
              <a:solidFill>
                <a:srgbClr val="333333"/>
              </a:solidFill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48EFFBC-4426-8B0E-5ADB-0BE1616D2445}"/>
              </a:ext>
            </a:extLst>
          </p:cNvPr>
          <p:cNvGraphicFramePr/>
          <p:nvPr/>
        </p:nvGraphicFramePr>
        <p:xfrm>
          <a:off x="609600" y="2051077"/>
          <a:ext cx="5584031" cy="4578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0E77B61A-F2E9-D665-0ADF-4AF0C47DC570}"/>
              </a:ext>
            </a:extLst>
          </p:cNvPr>
          <p:cNvGraphicFramePr/>
          <p:nvPr/>
        </p:nvGraphicFramePr>
        <p:xfrm>
          <a:off x="5760839" y="2051076"/>
          <a:ext cx="5764117" cy="4578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B9A9EF8-42E4-4438-BDFE-06180D7FA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276952"/>
              </p:ext>
            </p:extLst>
          </p:nvPr>
        </p:nvGraphicFramePr>
        <p:xfrm>
          <a:off x="392906" y="2001698"/>
          <a:ext cx="5943599" cy="462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549B2653-DFFE-0C0D-E1EA-AA3C7FBF0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639767"/>
              </p:ext>
            </p:extLst>
          </p:nvPr>
        </p:nvGraphicFramePr>
        <p:xfrm>
          <a:off x="5852356" y="2001697"/>
          <a:ext cx="5730043" cy="4609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3E71B82-6227-3F46-0606-F5E2A15A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16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00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0A1BC9E-631C-7483-D300-69004BDE9982}"/>
              </a:ext>
            </a:extLst>
          </p:cNvPr>
          <p:cNvSpPr txBox="1"/>
          <p:nvPr/>
        </p:nvSpPr>
        <p:spPr>
          <a:xfrm>
            <a:off x="1027216" y="1591294"/>
            <a:ext cx="100801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800" b="1" dirty="0">
              <a:solidFill>
                <a:srgbClr val="333333"/>
              </a:solidFill>
            </a:endParaRPr>
          </a:p>
          <a:p>
            <a:r>
              <a:rPr lang="es-ES" sz="2800" b="1" dirty="0">
                <a:solidFill>
                  <a:srgbClr val="333333"/>
                </a:solidFill>
              </a:rPr>
              <a:t>Objetivos cumplidos</a:t>
            </a:r>
          </a:p>
          <a:p>
            <a:endParaRPr lang="es-ES" sz="2800" b="1" dirty="0">
              <a:solidFill>
                <a:srgbClr val="333333"/>
              </a:solidFill>
            </a:endParaRPr>
          </a:p>
          <a:p>
            <a:endParaRPr lang="es-ES" sz="2800" b="1" dirty="0">
              <a:solidFill>
                <a:srgbClr val="333333"/>
              </a:solidFill>
            </a:endParaRPr>
          </a:p>
          <a:p>
            <a:r>
              <a:rPr lang="es-ES" sz="2800" b="1" dirty="0">
                <a:solidFill>
                  <a:srgbClr val="333333"/>
                </a:solidFill>
              </a:rPr>
              <a:t>Aprendizaje obtenido</a:t>
            </a:r>
          </a:p>
          <a:p>
            <a:endParaRPr lang="es-ES" sz="2800" b="1" dirty="0">
              <a:solidFill>
                <a:srgbClr val="333333"/>
              </a:solidFill>
            </a:endParaRPr>
          </a:p>
          <a:p>
            <a:endParaRPr lang="es-ES" sz="2800" b="1" dirty="0">
              <a:solidFill>
                <a:srgbClr val="333333"/>
              </a:solidFill>
            </a:endParaRPr>
          </a:p>
          <a:p>
            <a:r>
              <a:rPr lang="es-ES" sz="2800" b="1" dirty="0">
                <a:solidFill>
                  <a:srgbClr val="333333"/>
                </a:solidFill>
              </a:rPr>
              <a:t>Aplicación de conocimientos</a:t>
            </a:r>
          </a:p>
          <a:p>
            <a:endParaRPr lang="es-ES" sz="2800" b="1" dirty="0">
              <a:solidFill>
                <a:srgbClr val="333333"/>
              </a:solidFill>
            </a:endParaRPr>
          </a:p>
          <a:p>
            <a:endParaRPr lang="es-ES" sz="2800" b="1" dirty="0">
              <a:solidFill>
                <a:srgbClr val="333333"/>
              </a:solidFill>
            </a:endParaRPr>
          </a:p>
          <a:p>
            <a:endParaRPr lang="es-ES" sz="2800" b="1" dirty="0">
              <a:solidFill>
                <a:srgbClr val="333333"/>
              </a:solidFill>
            </a:endParaRPr>
          </a:p>
          <a:p>
            <a:endParaRPr lang="es-ES" sz="2800" b="1" dirty="0">
              <a:solidFill>
                <a:srgbClr val="333333"/>
              </a:solidFill>
            </a:endParaRP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4DDC0415-19CF-23EF-BDFC-21913E6DE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48" y="1778647"/>
            <a:ext cx="921756" cy="921756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4B06E7D-0D2F-63B3-98EC-921CDDADC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48" y="3083835"/>
            <a:ext cx="1031422" cy="1031422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6CC237E4-994E-BEF1-9C7A-D7816EA0E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02" y="4366216"/>
            <a:ext cx="1031422" cy="1031422"/>
          </a:xfrm>
          <a:prstGeom prst="rect">
            <a:avLst/>
          </a:prstGeom>
        </p:spPr>
      </p:pic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EFE5B370-6AA1-CEFE-DB2B-49EB8F0A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17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414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 POR SU ATENCIÓN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26B57F-5A86-9389-E32C-427500F58861}"/>
              </a:ext>
            </a:extLst>
          </p:cNvPr>
          <p:cNvSpPr txBox="1"/>
          <p:nvPr/>
        </p:nvSpPr>
        <p:spPr>
          <a:xfrm>
            <a:off x="1027216" y="1383476"/>
            <a:ext cx="1008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333333"/>
                </a:solidFill>
                <a:hlinkClick r:id="rId2"/>
              </a:rPr>
              <a:t>http://CUPES.es</a:t>
            </a:r>
            <a:endParaRPr lang="es-ES" sz="2800" b="1" dirty="0">
              <a:solidFill>
                <a:srgbClr val="333333"/>
              </a:solidFill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306EA484-80C3-FA94-8292-755602D0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2" y="1988228"/>
            <a:ext cx="4393994" cy="43939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F5DBB1-611F-B580-3EE0-DB2C588A558C}"/>
              </a:ext>
            </a:extLst>
          </p:cNvPr>
          <p:cNvSpPr txBox="1"/>
          <p:nvPr/>
        </p:nvSpPr>
        <p:spPr>
          <a:xfrm>
            <a:off x="1773444" y="2349698"/>
            <a:ext cx="39979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Usuario: User1</a:t>
            </a:r>
          </a:p>
          <a:p>
            <a:r>
              <a:rPr lang="es-ES" sz="2400" b="1" dirty="0"/>
              <a:t>Contraseña: @Usuario1</a:t>
            </a:r>
          </a:p>
          <a:p>
            <a:endParaRPr lang="es-ES" sz="2400" b="1" dirty="0"/>
          </a:p>
          <a:p>
            <a:r>
              <a:rPr lang="es-ES" sz="2400" b="1" dirty="0"/>
              <a:t>Usuario: User2</a:t>
            </a:r>
          </a:p>
          <a:p>
            <a:r>
              <a:rPr lang="es-ES" sz="2400" b="1" dirty="0"/>
              <a:t>Contraseña: @Usuario2</a:t>
            </a:r>
          </a:p>
          <a:p>
            <a:endParaRPr lang="es-ES" sz="2400" b="1" dirty="0"/>
          </a:p>
          <a:p>
            <a:r>
              <a:rPr lang="es-ES" sz="2400" b="1" dirty="0"/>
              <a:t>Usuario: User3</a:t>
            </a:r>
          </a:p>
          <a:p>
            <a:r>
              <a:rPr lang="es-ES" sz="2400" b="1" dirty="0"/>
              <a:t>Contraseña: @Usuario3</a:t>
            </a:r>
          </a:p>
          <a:p>
            <a:endParaRPr lang="es-ES" dirty="0"/>
          </a:p>
        </p:txBody>
      </p:sp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54D587ED-CE00-6079-83C5-2DE04376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18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26B57F-5A86-9389-E32C-427500F58861}"/>
              </a:ext>
            </a:extLst>
          </p:cNvPr>
          <p:cNvSpPr txBox="1"/>
          <p:nvPr/>
        </p:nvSpPr>
        <p:spPr>
          <a:xfrm>
            <a:off x="1027216" y="1591294"/>
            <a:ext cx="10080124" cy="455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rgbClr val="333333"/>
                </a:solidFill>
              </a:rPr>
              <a:t>Problemática</a:t>
            </a:r>
          </a:p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rgbClr val="333333"/>
                </a:solidFill>
              </a:rPr>
              <a:t>Objetivos</a:t>
            </a:r>
          </a:p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rgbClr val="333333"/>
                </a:solidFill>
              </a:rPr>
              <a:t>Solución</a:t>
            </a:r>
          </a:p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rgbClr val="333333"/>
                </a:solidFill>
              </a:rPr>
              <a:t>Aplicación</a:t>
            </a:r>
          </a:p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rgbClr val="333333"/>
                </a:solidFill>
              </a:rPr>
              <a:t>Problemas encontrados</a:t>
            </a:r>
          </a:p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rgbClr val="333333"/>
                </a:solidFill>
              </a:rPr>
              <a:t>Análisis de resultados</a:t>
            </a:r>
          </a:p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rgbClr val="333333"/>
                </a:solidFill>
              </a:rPr>
              <a:t>Conclusiones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133CFC-35E9-7668-E9A4-6D6B46DB8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62" y="6373033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pPr/>
              <a:t>2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47879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302404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26B57F-5A86-9389-E32C-427500F58861}"/>
              </a:ext>
            </a:extLst>
          </p:cNvPr>
          <p:cNvSpPr txBox="1"/>
          <p:nvPr/>
        </p:nvSpPr>
        <p:spPr>
          <a:xfrm>
            <a:off x="1027216" y="1591294"/>
            <a:ext cx="1008012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</a:rPr>
              <a:t>Con Un Pedacito Es Suficiente: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>
              <a:solidFill>
                <a:srgbClr val="3333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333333"/>
                </a:solidFill>
              </a:rPr>
              <a:t>Juego gráfico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b="1" dirty="0">
              <a:solidFill>
                <a:srgbClr val="3333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333333"/>
                </a:solidFill>
              </a:rPr>
              <a:t>Reconocer una imagen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b="1" dirty="0">
              <a:solidFill>
                <a:srgbClr val="3333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333333"/>
                </a:solidFill>
              </a:rPr>
              <a:t>Pedacitos de la imagen como pista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b="1" dirty="0">
              <a:solidFill>
                <a:srgbClr val="3333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333333"/>
                </a:solidFill>
              </a:rPr>
              <a:t>Tecnología de desarrollo: libre elección</a:t>
            </a: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53605B14-64F8-DA1B-733F-865FCFB44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62" y="2178437"/>
            <a:ext cx="896282" cy="896282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B60A5E87-CDFF-B5BC-47B4-A18D50A1F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13" y="2900510"/>
            <a:ext cx="1009098" cy="1009098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A81D41A5-ED5C-B230-2D5A-E478EAF12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830" y="3838356"/>
            <a:ext cx="958930" cy="958930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5609DBF-ACC6-C8A3-4D42-C7383274E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50" y="4719162"/>
            <a:ext cx="958929" cy="958929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A03E32-C5DE-54EA-03EE-83129EEE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84909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3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89059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26B57F-5A86-9389-E32C-427500F58861}"/>
              </a:ext>
            </a:extLst>
          </p:cNvPr>
          <p:cNvSpPr txBox="1"/>
          <p:nvPr/>
        </p:nvSpPr>
        <p:spPr>
          <a:xfrm>
            <a:off x="953963" y="3559276"/>
            <a:ext cx="4364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</a:rPr>
              <a:t>Modo de juego individual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5F0D56-95E2-7748-6697-F95950A93BF0}"/>
              </a:ext>
            </a:extLst>
          </p:cNvPr>
          <p:cNvSpPr txBox="1"/>
          <p:nvPr/>
        </p:nvSpPr>
        <p:spPr>
          <a:xfrm>
            <a:off x="6194940" y="2574771"/>
            <a:ext cx="400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</a:rPr>
              <a:t>Modo de juego en línea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C84692-F000-8D0A-47E9-F453DE5F181C}"/>
              </a:ext>
            </a:extLst>
          </p:cNvPr>
          <p:cNvSpPr txBox="1"/>
          <p:nvPr/>
        </p:nvSpPr>
        <p:spPr>
          <a:xfrm>
            <a:off x="6194939" y="4503717"/>
            <a:ext cx="4364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</a:rPr>
              <a:t>Modo multijugador local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810B88F0-CFD7-7D50-794A-F69BB5CFC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904" y="2384440"/>
            <a:ext cx="1014221" cy="101422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B6CB81F-E0DF-BB15-0500-CA0801671C61}"/>
              </a:ext>
            </a:extLst>
          </p:cNvPr>
          <p:cNvCxnSpPr>
            <a:cxnSpLocks/>
          </p:cNvCxnSpPr>
          <p:nvPr/>
        </p:nvCxnSpPr>
        <p:spPr>
          <a:xfrm flipV="1">
            <a:off x="5054093" y="2855920"/>
            <a:ext cx="1083448" cy="597799"/>
          </a:xfrm>
          <a:prstGeom prst="straightConnector1">
            <a:avLst/>
          </a:prstGeom>
          <a:ln w="57150">
            <a:solidFill>
              <a:srgbClr val="3333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CEED58C-F4F2-9330-9CB7-02C3E5CF855D}"/>
              </a:ext>
            </a:extLst>
          </p:cNvPr>
          <p:cNvCxnSpPr>
            <a:cxnSpLocks/>
          </p:cNvCxnSpPr>
          <p:nvPr/>
        </p:nvCxnSpPr>
        <p:spPr>
          <a:xfrm>
            <a:off x="5060415" y="4162206"/>
            <a:ext cx="1134524" cy="600830"/>
          </a:xfrm>
          <a:prstGeom prst="straightConnector1">
            <a:avLst/>
          </a:prstGeom>
          <a:ln w="57150">
            <a:solidFill>
              <a:srgbClr val="3333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7BDF3152-419E-4853-9380-FB93A241C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771" y="4190599"/>
            <a:ext cx="1014221" cy="1014221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42E8EBE9-932E-9518-E1A9-53D0079BE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15" y="3411109"/>
            <a:ext cx="875629" cy="87562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8F10ADA2-7155-599A-4A25-B1304951C270}"/>
              </a:ext>
            </a:extLst>
          </p:cNvPr>
          <p:cNvSpPr txBox="1"/>
          <p:nvPr/>
        </p:nvSpPr>
        <p:spPr>
          <a:xfrm>
            <a:off x="941784" y="1503850"/>
            <a:ext cx="5945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33333"/>
                </a:solidFill>
              </a:rPr>
              <a:t>Objetivos principales</a:t>
            </a:r>
            <a:endParaRPr lang="es-ES" sz="3200" b="1" dirty="0">
              <a:solidFill>
                <a:srgbClr val="333333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59296F-93F7-5D68-4B55-8202D6CA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4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84590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F10ADA2-7155-599A-4A25-B1304951C270}"/>
              </a:ext>
            </a:extLst>
          </p:cNvPr>
          <p:cNvSpPr txBox="1"/>
          <p:nvPr/>
        </p:nvSpPr>
        <p:spPr>
          <a:xfrm>
            <a:off x="941784" y="1503850"/>
            <a:ext cx="5945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33333"/>
                </a:solidFill>
              </a:rPr>
              <a:t>Objetivos secundarios</a:t>
            </a:r>
            <a:endParaRPr lang="es-ES" sz="3200" b="1" dirty="0">
              <a:solidFill>
                <a:srgbClr val="333333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1622E51-24FC-1C81-6400-E162FB34A6DF}"/>
              </a:ext>
            </a:extLst>
          </p:cNvPr>
          <p:cNvSpPr txBox="1"/>
          <p:nvPr/>
        </p:nvSpPr>
        <p:spPr>
          <a:xfrm>
            <a:off x="947722" y="2371744"/>
            <a:ext cx="5203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</a:rPr>
              <a:t>Módulo de administración</a:t>
            </a:r>
          </a:p>
          <a:p>
            <a:endParaRPr lang="es-ES" sz="2800" b="1" dirty="0">
              <a:solidFill>
                <a:srgbClr val="333333"/>
              </a:solidFill>
            </a:endParaRPr>
          </a:p>
        </p:txBody>
      </p:sp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480D2F1D-A8E2-0617-3B48-CD9DD5D16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49" y="2885786"/>
            <a:ext cx="1110037" cy="1110037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514BFB7-C502-BA9F-8AE2-3FA2AEBF3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950" y="3101306"/>
            <a:ext cx="2333501" cy="600877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EA379F54-96C7-60AF-0D45-5BD9FABA5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80" y="4923263"/>
            <a:ext cx="861774" cy="86177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7996ED-FCC0-E845-C3DA-1AB72F092254}"/>
              </a:ext>
            </a:extLst>
          </p:cNvPr>
          <p:cNvSpPr txBox="1"/>
          <p:nvPr/>
        </p:nvSpPr>
        <p:spPr>
          <a:xfrm>
            <a:off x="6452762" y="2371744"/>
            <a:ext cx="4791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</a:rPr>
              <a:t>Aprender Spring </a:t>
            </a:r>
            <a:r>
              <a:rPr lang="es-ES" sz="2800" b="1" dirty="0" err="1">
                <a:solidFill>
                  <a:srgbClr val="333333"/>
                </a:solidFill>
              </a:rPr>
              <a:t>Boot</a:t>
            </a:r>
            <a:r>
              <a:rPr lang="es-ES" sz="2800" b="1" dirty="0">
                <a:solidFill>
                  <a:srgbClr val="333333"/>
                </a:solidFill>
              </a:rPr>
              <a:t> 3.2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62904F-57EA-57F2-53E9-09237E2C4C17}"/>
              </a:ext>
            </a:extLst>
          </p:cNvPr>
          <p:cNvSpPr txBox="1"/>
          <p:nvPr/>
        </p:nvSpPr>
        <p:spPr>
          <a:xfrm>
            <a:off x="941784" y="4170137"/>
            <a:ext cx="3672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</a:rPr>
              <a:t>Estudiar estadísticas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78D33D7-500E-C53C-9D08-294E28261093}"/>
              </a:ext>
            </a:extLst>
          </p:cNvPr>
          <p:cNvSpPr txBox="1"/>
          <p:nvPr/>
        </p:nvSpPr>
        <p:spPr>
          <a:xfrm>
            <a:off x="6452762" y="4170137"/>
            <a:ext cx="395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</a:rPr>
              <a:t>Aplicación responsive</a:t>
            </a:r>
          </a:p>
        </p:txBody>
      </p:sp>
      <p:pic>
        <p:nvPicPr>
          <p:cNvPr id="10" name="Imagen 9" descr="Un letrero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17378BBC-6226-C81D-02CD-D054523A3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455" y="4774821"/>
            <a:ext cx="1074127" cy="1074127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A9F5B3-D0AF-4701-A437-D5530BEB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62" y="6367095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5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24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16AA779-2E07-0324-37F9-EF9B28CA7B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81" b="71476"/>
          <a:stretch/>
        </p:blipFill>
        <p:spPr bwMode="auto">
          <a:xfrm>
            <a:off x="1944217" y="1675606"/>
            <a:ext cx="8160690" cy="40601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257E943-2ACB-30C9-7509-0E505475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6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2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</a:p>
        </p:txBody>
      </p:sp>
      <p:pic>
        <p:nvPicPr>
          <p:cNvPr id="3" name="Imagen 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4E9ACAE-47DE-31BC-9D9E-AC3B8EBA54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67" y="2115782"/>
            <a:ext cx="10229189" cy="31984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6131E246-2B5B-225C-95B4-321F51FC02AD}"/>
              </a:ext>
            </a:extLst>
          </p:cNvPr>
          <p:cNvSpPr txBox="1">
            <a:spLocks/>
          </p:cNvSpPr>
          <p:nvPr/>
        </p:nvSpPr>
        <p:spPr>
          <a:xfrm>
            <a:off x="9448800" y="63789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pPr/>
              <a:t>7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9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26B57F-5A86-9389-E32C-427500F58861}"/>
              </a:ext>
            </a:extLst>
          </p:cNvPr>
          <p:cNvSpPr txBox="1"/>
          <p:nvPr/>
        </p:nvSpPr>
        <p:spPr>
          <a:xfrm>
            <a:off x="1027216" y="1383476"/>
            <a:ext cx="100801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333333"/>
                </a:solidFill>
                <a:hlinkClick r:id="rId2"/>
              </a:rPr>
              <a:t>http://CUPES.es</a:t>
            </a:r>
            <a:endParaRPr lang="es-ES" sz="2800" b="1" dirty="0">
              <a:solidFill>
                <a:srgbClr val="333333"/>
              </a:solidFill>
            </a:endParaRPr>
          </a:p>
          <a:p>
            <a:endParaRPr lang="es-ES" sz="2800" b="1" dirty="0">
              <a:solidFill>
                <a:srgbClr val="333333"/>
              </a:solidFill>
            </a:endParaRPr>
          </a:p>
          <a:p>
            <a:endParaRPr lang="es-ES" sz="2800" b="1" dirty="0">
              <a:solidFill>
                <a:srgbClr val="333333"/>
              </a:solidFill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306EA484-80C3-FA94-8292-755602D0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4" y="1935367"/>
            <a:ext cx="4393994" cy="4393994"/>
          </a:xfrm>
          <a:prstGeom prst="rect">
            <a:avLst/>
          </a:prstGeom>
        </p:spPr>
      </p:pic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6156737A-067C-9DB5-2465-7EF8D49E7E68}"/>
              </a:ext>
            </a:extLst>
          </p:cNvPr>
          <p:cNvSpPr txBox="1">
            <a:spLocks/>
          </p:cNvSpPr>
          <p:nvPr/>
        </p:nvSpPr>
        <p:spPr>
          <a:xfrm>
            <a:off x="9448800" y="63789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pPr/>
              <a:t>8</a:t>
            </a:fld>
            <a:r>
              <a:rPr lang="es-ES" sz="2000" b="1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311903-B35C-CEB3-EFFE-A05EF6F2047B}"/>
              </a:ext>
            </a:extLst>
          </p:cNvPr>
          <p:cNvSpPr txBox="1"/>
          <p:nvPr/>
        </p:nvSpPr>
        <p:spPr>
          <a:xfrm>
            <a:off x="1773444" y="2349698"/>
            <a:ext cx="39979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Usuario: User1</a:t>
            </a:r>
          </a:p>
          <a:p>
            <a:r>
              <a:rPr lang="es-ES" sz="2400" b="1" dirty="0"/>
              <a:t>Contraseña: @Usuario1</a:t>
            </a:r>
          </a:p>
          <a:p>
            <a:endParaRPr lang="es-ES" sz="2400" b="1" dirty="0"/>
          </a:p>
          <a:p>
            <a:r>
              <a:rPr lang="es-ES" sz="2400" b="1" dirty="0"/>
              <a:t>Usuario: User2</a:t>
            </a:r>
          </a:p>
          <a:p>
            <a:r>
              <a:rPr lang="es-ES" sz="2400" b="1" dirty="0"/>
              <a:t>Contraseña: @Usuario2</a:t>
            </a:r>
          </a:p>
          <a:p>
            <a:endParaRPr lang="es-ES" sz="2400" b="1" dirty="0"/>
          </a:p>
          <a:p>
            <a:r>
              <a:rPr lang="es-ES" sz="2400" b="1" dirty="0"/>
              <a:t>Usuario: User3</a:t>
            </a:r>
          </a:p>
          <a:p>
            <a:r>
              <a:rPr lang="es-ES" sz="2400" b="1" dirty="0"/>
              <a:t>Contraseña: @Usuario3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269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FEFEA5-D4E4-7BEC-66C6-DE4C276B8B53}"/>
              </a:ext>
            </a:extLst>
          </p:cNvPr>
          <p:cNvSpPr/>
          <p:nvPr/>
        </p:nvSpPr>
        <p:spPr>
          <a:xfrm>
            <a:off x="609600" y="296466"/>
            <a:ext cx="10972799" cy="6265068"/>
          </a:xfrm>
          <a:prstGeom prst="roundRect">
            <a:avLst>
              <a:gd name="adj" fmla="val 3636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E165FA-F397-FAAE-E051-173C03AD148E}"/>
              </a:ext>
            </a:extLst>
          </p:cNvPr>
          <p:cNvSpPr txBox="1"/>
          <p:nvPr/>
        </p:nvSpPr>
        <p:spPr>
          <a:xfrm>
            <a:off x="941784" y="600076"/>
            <a:ext cx="101655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APLICACIÓN</a:t>
            </a:r>
          </a:p>
        </p:txBody>
      </p:sp>
      <p:pic>
        <p:nvPicPr>
          <p:cNvPr id="5" name="Demo CUPES">
            <a:hlinkClick r:id="" action="ppaction://media"/>
            <a:extLst>
              <a:ext uri="{FF2B5EF4-FFF2-40B4-BE49-F238E27FC236}">
                <a16:creationId xmlns:a16="http://schemas.microsoft.com/office/drawing/2014/main" id="{C21FCF9B-4C35-C548-8B5F-50D8A2D002E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6005" y="1279228"/>
            <a:ext cx="9282545" cy="5221432"/>
          </a:xfrm>
          <a:prstGeom prst="rect">
            <a:avLst/>
          </a:prstGeom>
        </p:spPr>
      </p:pic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11F8FF9D-65B0-0BCF-3940-0C03B148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8971"/>
            <a:ext cx="2743200" cy="365125"/>
          </a:xfrm>
        </p:spPr>
        <p:txBody>
          <a:bodyPr/>
          <a:lstStyle/>
          <a:p>
            <a:fld id="{5F068CD7-CE93-46FE-9907-0D0FAEC2FA28}" type="slidenum">
              <a:rPr lang="es-ES" sz="2000" b="1" smtClean="0">
                <a:solidFill>
                  <a:schemeClr val="tx1"/>
                </a:solidFill>
              </a:rPr>
              <a:t>9</a:t>
            </a:fld>
            <a:r>
              <a:rPr lang="es-ES" sz="2000" b="1" dirty="0">
                <a:solidFill>
                  <a:schemeClr val="tx1"/>
                </a:solidFill>
              </a:rPr>
              <a:t>/18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706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4.6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290</Words>
  <Application>Microsoft Office PowerPoint</Application>
  <PresentationFormat>Panorámica</PresentationFormat>
  <Paragraphs>133</Paragraphs>
  <Slides>18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JESÚS CAMPOS GARRIDO</dc:creator>
  <cp:lastModifiedBy>JUAN JESÚS CAMPOS GARRIDO</cp:lastModifiedBy>
  <cp:revision>17</cp:revision>
  <dcterms:created xsi:type="dcterms:W3CDTF">2024-05-03T17:33:26Z</dcterms:created>
  <dcterms:modified xsi:type="dcterms:W3CDTF">2024-06-13T16:55:23Z</dcterms:modified>
</cp:coreProperties>
</file>